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Georgia" panose="02040502050405020303" pitchFamily="18" charset="0"/>
      <p:regular r:id="rId20"/>
      <p:bold r:id="rId21"/>
      <p:italic r:id="rId22"/>
      <p:boldItalic r:id="rId23"/>
    </p:embeddedFont>
    <p:embeddedFont>
      <p:font typeface="Lato" panose="020F0502020204030203" pitchFamily="34" charset="77"/>
      <p:regular r:id="rId24"/>
      <p:bold r:id="rId25"/>
      <p:italic r:id="rId26"/>
      <p:boldItalic r:id="rId27"/>
    </p:embeddedFont>
    <p:embeddedFont>
      <p:font typeface="Merriweather" pitchFamily="2" charset="77"/>
      <p:regular r:id="rId28"/>
      <p:bold r:id="rId29"/>
      <p:italic r:id="rId30"/>
      <p:boldItalic r:id="rId31"/>
    </p:embeddedFont>
    <p:embeddedFont>
      <p:font typeface="Playfair Display"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p:cViewPr varScale="1">
        <p:scale>
          <a:sx n="160" d="100"/>
          <a:sy n="160" d="100"/>
        </p:scale>
        <p:origin x="2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6f83aa9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c6f83aa9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f19d004c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f19d004c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6f83aa91_0_8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6f83aa91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699d2554978baae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699d2554978baae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6f83aa9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6f83aa9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f19d004c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f19d004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f19d004c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f19d004c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6f83aa91_0_9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c6f83aa9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6f83aa9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6f83aa9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6f83aa9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f19d004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f19d004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699d2554978baae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699d2554978baae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f19d004c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f19d004c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27d9d8e213763ab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627d9d8e213763ab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f19d004c7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f19d004c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27d9d8e213763ab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27d9d8e213763ab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docs.google.com/forms/d/e/1FAIpQLScfmStmWf9XUx8cp8NA6dZXEfdrkkgJlGGjeBPDLpg9OsDk3g/viewfor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cestoohigh.com/got-your-ace-score/"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dcvQb9e-VLI"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hyperlink" Target="https://intranet.hawaiipublicschools.org/offices/ociss/Documents/OSSS%20TIC%20Training%20Description.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amazon.com/Mans-Search-Meaning-Viktor-Frankl/dp/0807014273/ref=sr_1_2?crid=1SZY1FFFTBDQH&amp;dchild=1&amp;keywords=mans+search+for+meaning+by+viktor+e.+frankl&amp;qid=1596582226&amp;s=books&amp;sprefix=mans%2Cstripbooks%2C268&amp;sr=1-2" TargetMode="External"/><Relationship Id="rId3" Type="http://schemas.openxmlformats.org/officeDocument/2006/relationships/hyperlink" Target="https://store.samhsa.gov/sites/default/files/d7/priv/sma14-4884.pdf" TargetMode="External"/><Relationship Id="rId7" Type="http://schemas.openxmlformats.org/officeDocument/2006/relationships/hyperlink" Target="https://www.amazon.com/Framework-Understanding-Poverty-4th/dp/1929229488#ace-g254569462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youtube.com/watch?v=KdDr_nZOIXc" TargetMode="External"/><Relationship Id="rId5" Type="http://schemas.openxmlformats.org/officeDocument/2006/relationships/hyperlink" Target="https://store.samhsa.gov/product/Feeling-Stressed-or-Anxious-About-the-COVID-19-Pandemic/PEP20-01-01-015" TargetMode="External"/><Relationship Id="rId4" Type="http://schemas.openxmlformats.org/officeDocument/2006/relationships/hyperlink" Target="https://442.a94.myftpupload.com/wp-content/uploads/TTS-Social-Distancing-Infographic-2.pdf" TargetMode="External"/><Relationship Id="rId9" Type="http://schemas.openxmlformats.org/officeDocument/2006/relationships/hyperlink" Target="https://www.amazon.com/Master-His-Emissary-Divided-Western-ebook/dp/B003ZSHUG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shelly.andrews@k12.hi.u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4o-EXLkA7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W-8jTTIsJ7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8gm-lNpzU4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Trauma Informed Schools</a:t>
            </a:r>
            <a:endParaRPr/>
          </a:p>
        </p:txBody>
      </p:sp>
      <p:sp>
        <p:nvSpPr>
          <p:cNvPr id="60" name="Google Shape;60;p13"/>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Shelly Andrews and Eldon Kohatsu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2" descr="Overhead shot of hand holding cup of light-colored tea with lemon slices floating in it"/>
          <p:cNvPicPr preferRelativeResize="0"/>
          <p:nvPr/>
        </p:nvPicPr>
        <p:blipFill rotWithShape="1">
          <a:blip r:embed="rId3">
            <a:alphaModFix/>
          </a:blip>
          <a:srcRect t="21892" r="28825" b="38539"/>
          <a:stretch/>
        </p:blipFill>
        <p:spPr>
          <a:xfrm>
            <a:off x="433825" y="359800"/>
            <a:ext cx="3795004" cy="1397400"/>
          </a:xfrm>
          <a:prstGeom prst="rect">
            <a:avLst/>
          </a:prstGeom>
          <a:noFill/>
          <a:ln>
            <a:noFill/>
          </a:ln>
        </p:spPr>
      </p:pic>
      <p:pic>
        <p:nvPicPr>
          <p:cNvPr id="111" name="Google Shape;111;p22" descr="Bunch of dark blue grapes on a vine"/>
          <p:cNvPicPr preferRelativeResize="0"/>
          <p:nvPr/>
        </p:nvPicPr>
        <p:blipFill rotWithShape="1">
          <a:blip r:embed="rId4">
            <a:alphaModFix/>
          </a:blip>
          <a:srcRect t="12214" b="37538"/>
          <a:stretch/>
        </p:blipFill>
        <p:spPr>
          <a:xfrm>
            <a:off x="433775" y="2941975"/>
            <a:ext cx="3795002" cy="1804324"/>
          </a:xfrm>
          <a:prstGeom prst="rect">
            <a:avLst/>
          </a:prstGeom>
          <a:noFill/>
          <a:ln>
            <a:noFill/>
          </a:ln>
        </p:spPr>
      </p:pic>
      <p:pic>
        <p:nvPicPr>
          <p:cNvPr id="112" name="Google Shape;112;p22" descr="Overhead shot of wooden table with cast iron pan and various spices on it"/>
          <p:cNvPicPr preferRelativeResize="0"/>
          <p:nvPr/>
        </p:nvPicPr>
        <p:blipFill rotWithShape="1">
          <a:blip r:embed="rId5">
            <a:alphaModFix/>
          </a:blip>
          <a:srcRect l="35811" t="5210" r="34812" b="3846"/>
          <a:stretch/>
        </p:blipFill>
        <p:spPr>
          <a:xfrm>
            <a:off x="4356064" y="359800"/>
            <a:ext cx="2146499" cy="4394403"/>
          </a:xfrm>
          <a:prstGeom prst="rect">
            <a:avLst/>
          </a:prstGeom>
          <a:noFill/>
          <a:ln>
            <a:noFill/>
          </a:ln>
        </p:spPr>
      </p:pic>
      <p:pic>
        <p:nvPicPr>
          <p:cNvPr id="113" name="Google Shape;113;p22" descr="Red onion sliced in half. Peppercorns in foreground. Parsley leaves in background."/>
          <p:cNvPicPr preferRelativeResize="0"/>
          <p:nvPr/>
        </p:nvPicPr>
        <p:blipFill rotWithShape="1">
          <a:blip r:embed="rId6">
            <a:alphaModFix/>
          </a:blip>
          <a:srcRect l="23477" r="45348" b="3651"/>
          <a:stretch/>
        </p:blipFill>
        <p:spPr>
          <a:xfrm>
            <a:off x="6629825" y="359800"/>
            <a:ext cx="2146498" cy="4402301"/>
          </a:xfrm>
          <a:prstGeom prst="rect">
            <a:avLst/>
          </a:prstGeom>
          <a:noFill/>
          <a:ln>
            <a:noFill/>
          </a:ln>
        </p:spPr>
      </p:pic>
      <p:pic>
        <p:nvPicPr>
          <p:cNvPr id="114" name="Google Shape;114;p22"/>
          <p:cNvPicPr preferRelativeResize="0"/>
          <p:nvPr/>
        </p:nvPicPr>
        <p:blipFill>
          <a:blip r:embed="rId7">
            <a:alphaModFix/>
          </a:blip>
          <a:stretch>
            <a:fillRect/>
          </a:stretch>
        </p:blipFill>
        <p:spPr>
          <a:xfrm>
            <a:off x="433825" y="359800"/>
            <a:ext cx="3794998" cy="2582177"/>
          </a:xfrm>
          <a:prstGeom prst="rect">
            <a:avLst/>
          </a:prstGeom>
          <a:noFill/>
          <a:ln>
            <a:noFill/>
          </a:ln>
        </p:spPr>
      </p:pic>
      <p:pic>
        <p:nvPicPr>
          <p:cNvPr id="115" name="Google Shape;115;p22"/>
          <p:cNvPicPr preferRelativeResize="0"/>
          <p:nvPr/>
        </p:nvPicPr>
        <p:blipFill>
          <a:blip r:embed="rId8">
            <a:alphaModFix/>
          </a:blip>
          <a:stretch>
            <a:fillRect/>
          </a:stretch>
        </p:blipFill>
        <p:spPr>
          <a:xfrm>
            <a:off x="4228775" y="1965750"/>
            <a:ext cx="4541350" cy="2796349"/>
          </a:xfrm>
          <a:prstGeom prst="rect">
            <a:avLst/>
          </a:prstGeom>
          <a:noFill/>
          <a:ln>
            <a:noFill/>
          </a:ln>
        </p:spPr>
      </p:pic>
      <p:pic>
        <p:nvPicPr>
          <p:cNvPr id="116" name="Google Shape;116;p22"/>
          <p:cNvPicPr preferRelativeResize="0"/>
          <p:nvPr/>
        </p:nvPicPr>
        <p:blipFill>
          <a:blip r:embed="rId9">
            <a:alphaModFix/>
          </a:blip>
          <a:stretch>
            <a:fillRect/>
          </a:stretch>
        </p:blipFill>
        <p:spPr>
          <a:xfrm>
            <a:off x="4228775" y="359800"/>
            <a:ext cx="4541352" cy="1804326"/>
          </a:xfrm>
          <a:prstGeom prst="rect">
            <a:avLst/>
          </a:prstGeom>
          <a:noFill/>
          <a:ln>
            <a:noFill/>
          </a:ln>
        </p:spPr>
      </p:pic>
      <p:pic>
        <p:nvPicPr>
          <p:cNvPr id="117" name="Google Shape;117;p22"/>
          <p:cNvPicPr preferRelativeResize="0"/>
          <p:nvPr/>
        </p:nvPicPr>
        <p:blipFill rotWithShape="1">
          <a:blip r:embed="rId10">
            <a:alphaModFix/>
          </a:blip>
          <a:srcRect l="9569" t="-4040" r="2633" b="14450"/>
          <a:stretch/>
        </p:blipFill>
        <p:spPr>
          <a:xfrm>
            <a:off x="583775" y="2448775"/>
            <a:ext cx="3794998" cy="2313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3187499" y="82800"/>
            <a:ext cx="5283101" cy="4838699"/>
          </a:xfrm>
          <a:prstGeom prst="rect">
            <a:avLst/>
          </a:prstGeom>
          <a:noFill/>
          <a:ln>
            <a:noFill/>
          </a:ln>
        </p:spPr>
      </p:pic>
      <p:sp>
        <p:nvSpPr>
          <p:cNvPr id="123" name="Google Shape;123;p23"/>
          <p:cNvSpPr txBox="1"/>
          <p:nvPr/>
        </p:nvSpPr>
        <p:spPr>
          <a:xfrm>
            <a:off x="186275" y="1252250"/>
            <a:ext cx="2649300" cy="18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CC0000"/>
                </a:solidFill>
                <a:latin typeface="Merriweather"/>
                <a:ea typeface="Merriweather"/>
                <a:cs typeface="Merriweather"/>
                <a:sym typeface="Merriweather"/>
              </a:rPr>
              <a:t>Ku A’e Hou</a:t>
            </a:r>
            <a:endParaRPr sz="3100">
              <a:solidFill>
                <a:srgbClr val="CC0000"/>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p:nvPr/>
        </p:nvSpPr>
        <p:spPr>
          <a:xfrm>
            <a:off x="1324675" y="1759350"/>
            <a:ext cx="2868600" cy="18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https://images.app.goo.gl/NtUoG8oYDHQ9S68</a:t>
            </a:r>
            <a:endParaRPr/>
          </a:p>
        </p:txBody>
      </p:sp>
      <p:pic>
        <p:nvPicPr>
          <p:cNvPr id="129" name="Google Shape;129;p24"/>
          <p:cNvPicPr preferRelativeResize="0"/>
          <p:nvPr/>
        </p:nvPicPr>
        <p:blipFill>
          <a:blip r:embed="rId3">
            <a:alphaModFix/>
          </a:blip>
          <a:stretch>
            <a:fillRect/>
          </a:stretch>
        </p:blipFill>
        <p:spPr>
          <a:xfrm>
            <a:off x="72425" y="-49425"/>
            <a:ext cx="7327176" cy="5242350"/>
          </a:xfrm>
          <a:prstGeom prst="rect">
            <a:avLst/>
          </a:prstGeom>
          <a:noFill/>
          <a:ln>
            <a:noFill/>
          </a:ln>
        </p:spPr>
      </p:pic>
      <p:sp>
        <p:nvSpPr>
          <p:cNvPr id="130" name="Google Shape;130;p24"/>
          <p:cNvSpPr txBox="1"/>
          <p:nvPr/>
        </p:nvSpPr>
        <p:spPr>
          <a:xfrm>
            <a:off x="7482375" y="2245750"/>
            <a:ext cx="1045200" cy="11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chemeClr val="hlink"/>
                </a:solidFill>
                <a:latin typeface="Georgia"/>
                <a:ea typeface="Georgia"/>
                <a:cs typeface="Georgia"/>
                <a:sym typeface="Georgia"/>
                <a:hlinkClick r:id="rId4"/>
              </a:rPr>
              <a:t>ACE Test</a:t>
            </a:r>
            <a:endParaRPr b="1">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p:nvPr/>
        </p:nvSpPr>
        <p:spPr>
          <a:xfrm>
            <a:off x="914400" y="1962277"/>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600" u="sng">
                <a:solidFill>
                  <a:schemeClr val="hlink"/>
                </a:solidFill>
                <a:hlinkClick r:id="rId3"/>
              </a:rPr>
              <a:t>Review ACE Scores</a:t>
            </a:r>
            <a:endParaRPr sz="4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p:nvPr/>
        </p:nvSpPr>
        <p:spPr>
          <a:xfrm>
            <a:off x="5043700" y="3849325"/>
            <a:ext cx="4045200" cy="6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u="sng">
                <a:solidFill>
                  <a:srgbClr val="FFFFFF"/>
                </a:solidFill>
                <a:hlinkClick r:id="rId3"/>
              </a:rPr>
              <a:t>Cherokee Point Elementary Sc</a:t>
            </a:r>
            <a:r>
              <a:rPr lang="en" sz="1900" b="1" u="sng">
                <a:solidFill>
                  <a:schemeClr val="lt1"/>
                </a:solidFill>
                <a:hlinkClick r:id="rId3"/>
              </a:rPr>
              <a:t>hool</a:t>
            </a:r>
            <a:endParaRPr sz="1900" b="1">
              <a:solidFill>
                <a:schemeClr val="lt1"/>
              </a:solidFill>
            </a:endParaRPr>
          </a:p>
        </p:txBody>
      </p:sp>
      <p:sp>
        <p:nvSpPr>
          <p:cNvPr id="141" name="Google Shape;141;p26"/>
          <p:cNvSpPr txBox="1"/>
          <p:nvPr/>
        </p:nvSpPr>
        <p:spPr>
          <a:xfrm>
            <a:off x="5486395" y="1045475"/>
            <a:ext cx="2557800" cy="197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What does a Trauma Informed School Look Like?</a:t>
            </a:r>
            <a:endParaRPr sz="2400">
              <a:solidFill>
                <a:srgbClr val="FFFFFF"/>
              </a:solidFill>
            </a:endParaRPr>
          </a:p>
        </p:txBody>
      </p:sp>
      <p:pic>
        <p:nvPicPr>
          <p:cNvPr id="142" name="Google Shape;142;p26" descr="School discipline – ACEs Too High"/>
          <p:cNvPicPr preferRelativeResize="0"/>
          <p:nvPr/>
        </p:nvPicPr>
        <p:blipFill rotWithShape="1">
          <a:blip r:embed="rId4">
            <a:alphaModFix/>
          </a:blip>
          <a:srcRect r="50000"/>
          <a:stretch/>
        </p:blipFill>
        <p:spPr>
          <a:xfrm>
            <a:off x="0" y="0"/>
            <a:ext cx="4572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148" name="Google Shape;148;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350" b="1">
                <a:solidFill>
                  <a:srgbClr val="553982"/>
                </a:solidFill>
                <a:highlight>
                  <a:srgbClr val="FFFFFF"/>
                </a:highlight>
                <a:latin typeface="Times New Roman"/>
                <a:ea typeface="Times New Roman"/>
                <a:cs typeface="Times New Roman"/>
                <a:sym typeface="Times New Roman"/>
              </a:rPr>
              <a:t>HIDOE Trauma-Informed Practice Virtual Series - </a:t>
            </a:r>
            <a:r>
              <a:rPr lang="en" sz="1300" b="1" u="sng">
                <a:solidFill>
                  <a:schemeClr val="hlink"/>
                </a:solidFill>
                <a:latin typeface="Times New Roman"/>
                <a:ea typeface="Times New Roman"/>
                <a:cs typeface="Times New Roman"/>
                <a:sym typeface="Times New Roman"/>
                <a:hlinkClick r:id="rId3"/>
              </a:rPr>
              <a:t>Register</a:t>
            </a:r>
            <a:endParaRPr sz="1550" b="1">
              <a:solidFill>
                <a:srgbClr val="55398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 sz="1350" b="1">
                <a:solidFill>
                  <a:srgbClr val="553982"/>
                </a:solidFill>
                <a:highlight>
                  <a:srgbClr val="FFFFFF"/>
                </a:highlight>
                <a:latin typeface="Times New Roman"/>
                <a:ea typeface="Times New Roman"/>
                <a:cs typeface="Times New Roman"/>
                <a:sym typeface="Times New Roman"/>
              </a:rPr>
              <a:t>Session One: </a:t>
            </a:r>
            <a:r>
              <a:rPr lang="en" sz="1350">
                <a:solidFill>
                  <a:srgbClr val="553982"/>
                </a:solidFill>
                <a:highlight>
                  <a:srgbClr val="FFFFFF"/>
                </a:highlight>
                <a:latin typeface="Times New Roman"/>
                <a:ea typeface="Times New Roman"/>
                <a:cs typeface="Times New Roman"/>
                <a:sym typeface="Times New Roman"/>
              </a:rPr>
              <a:t>Trauma-Informed Practices: Wellness and Resilience Strategies for Distance Learning</a:t>
            </a:r>
            <a:endParaRPr sz="1350">
              <a:solidFill>
                <a:srgbClr val="55398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 sz="1350" b="1">
                <a:solidFill>
                  <a:srgbClr val="222222"/>
                </a:solidFill>
                <a:highlight>
                  <a:srgbClr val="FFFFFF"/>
                </a:highlight>
                <a:latin typeface="Times New Roman"/>
                <a:ea typeface="Times New Roman"/>
                <a:cs typeface="Times New Roman"/>
                <a:sym typeface="Times New Roman"/>
              </a:rPr>
              <a:t>August 6 - 2:00-3:30 p.m., Danny Go</a:t>
            </a:r>
            <a:r>
              <a:rPr lang="en" sz="1350">
                <a:solidFill>
                  <a:srgbClr val="222222"/>
                </a:solidFill>
                <a:highlight>
                  <a:srgbClr val="FFFFFF"/>
                </a:highlight>
                <a:latin typeface="Times New Roman"/>
                <a:ea typeface="Times New Roman"/>
                <a:cs typeface="Times New Roman"/>
                <a:sym typeface="Times New Roman"/>
              </a:rPr>
              <a:t>ya</a:t>
            </a:r>
            <a:endParaRPr sz="1350">
              <a:solidFill>
                <a:srgbClr val="22222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 sz="1350" b="1">
                <a:solidFill>
                  <a:srgbClr val="553982"/>
                </a:solidFill>
                <a:highlight>
                  <a:srgbClr val="FFFFFF"/>
                </a:highlight>
                <a:latin typeface="Times New Roman"/>
                <a:ea typeface="Times New Roman"/>
                <a:cs typeface="Times New Roman"/>
                <a:sym typeface="Times New Roman"/>
              </a:rPr>
              <a:t>Session Two:</a:t>
            </a:r>
            <a:r>
              <a:rPr lang="en" sz="1350">
                <a:solidFill>
                  <a:srgbClr val="553982"/>
                </a:solidFill>
                <a:highlight>
                  <a:srgbClr val="FFFFFF"/>
                </a:highlight>
                <a:latin typeface="Times New Roman"/>
                <a:ea typeface="Times New Roman"/>
                <a:cs typeface="Times New Roman"/>
                <a:sym typeface="Times New Roman"/>
              </a:rPr>
              <a:t> Trauma-Informed Care (TIC) Strategies for Preparing for the Return to School</a:t>
            </a:r>
            <a:endParaRPr sz="1350">
              <a:solidFill>
                <a:srgbClr val="55398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 sz="1350" b="1">
                <a:solidFill>
                  <a:srgbClr val="222222"/>
                </a:solidFill>
                <a:highlight>
                  <a:srgbClr val="FFFFFF"/>
                </a:highlight>
                <a:latin typeface="Times New Roman"/>
                <a:ea typeface="Times New Roman"/>
                <a:cs typeface="Times New Roman"/>
                <a:sym typeface="Times New Roman"/>
              </a:rPr>
              <a:t>August 11 - 1:00-2:30 p.m., Tia Roberts</a:t>
            </a:r>
            <a:endParaRPr sz="1350" b="1">
              <a:solidFill>
                <a:srgbClr val="22222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 sz="1350" b="1">
                <a:solidFill>
                  <a:srgbClr val="553982"/>
                </a:solidFill>
                <a:highlight>
                  <a:srgbClr val="FFFFFF"/>
                </a:highlight>
                <a:latin typeface="Times New Roman"/>
                <a:ea typeface="Times New Roman"/>
                <a:cs typeface="Times New Roman"/>
                <a:sym typeface="Times New Roman"/>
              </a:rPr>
              <a:t>Session Three:</a:t>
            </a:r>
            <a:r>
              <a:rPr lang="en" sz="1350">
                <a:solidFill>
                  <a:srgbClr val="553982"/>
                </a:solidFill>
                <a:highlight>
                  <a:srgbClr val="FFFFFF"/>
                </a:highlight>
                <a:latin typeface="Times New Roman"/>
                <a:ea typeface="Times New Roman"/>
                <a:cs typeface="Times New Roman"/>
                <a:sym typeface="Times New Roman"/>
              </a:rPr>
              <a:t> Trauma-Informed Practices: The Cost of Caring - The Essential of Self-Care</a:t>
            </a:r>
            <a:endParaRPr sz="1350">
              <a:solidFill>
                <a:srgbClr val="55398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r>
              <a:rPr lang="en" sz="1400" b="1">
                <a:solidFill>
                  <a:srgbClr val="222222"/>
                </a:solidFill>
                <a:highlight>
                  <a:srgbClr val="FFFFFF"/>
                </a:highlight>
                <a:latin typeface="Times New Roman"/>
                <a:ea typeface="Times New Roman"/>
                <a:cs typeface="Times New Roman"/>
                <a:sym typeface="Times New Roman"/>
              </a:rPr>
              <a:t>August 14 - 1:00-2:30 p.m., Sharon Sims</a:t>
            </a:r>
            <a:endParaRPr sz="1400" b="1">
              <a:solidFill>
                <a:srgbClr val="222222"/>
              </a:solidFill>
              <a:highlight>
                <a:srgbClr val="FFFFFF"/>
              </a:highlight>
              <a:latin typeface="Times New Roman"/>
              <a:ea typeface="Times New Roman"/>
              <a:cs typeface="Times New Roman"/>
              <a:sym typeface="Times New Roman"/>
            </a:endParaRPr>
          </a:p>
          <a:p>
            <a:pPr marL="0" lvl="0" indent="0" algn="l" rtl="0">
              <a:spcBef>
                <a:spcPts val="1000"/>
              </a:spcBef>
              <a:spcAft>
                <a:spcPts val="16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Great Resources</a:t>
            </a:r>
            <a:endParaRPr/>
          </a:p>
        </p:txBody>
      </p:sp>
      <p:sp>
        <p:nvSpPr>
          <p:cNvPr id="154" name="Google Shape;154;p28"/>
          <p:cNvSpPr txBox="1">
            <a:spLocks noGrp="1"/>
          </p:cNvSpPr>
          <p:nvPr>
            <p:ph type="body" idx="1"/>
          </p:nvPr>
        </p:nvSpPr>
        <p:spPr>
          <a:xfrm>
            <a:off x="311700" y="1152475"/>
            <a:ext cx="8520600" cy="378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SAMHSA’s Concept of Trauma and Guidance for a Trauma-Informed Approach</a:t>
            </a:r>
            <a:endParaRPr/>
          </a:p>
          <a:p>
            <a:pPr marL="0" lvl="0" indent="0" algn="l" rtl="0">
              <a:spcBef>
                <a:spcPts val="1600"/>
              </a:spcBef>
              <a:spcAft>
                <a:spcPts val="0"/>
              </a:spcAft>
              <a:buNone/>
            </a:pPr>
            <a:r>
              <a:rPr lang="en" u="sng">
                <a:solidFill>
                  <a:schemeClr val="hlink"/>
                </a:solidFill>
                <a:hlinkClick r:id="rId4"/>
              </a:rPr>
              <a:t>Trauma-Informed Teaching/Parenting in our New Online Environment</a:t>
            </a:r>
            <a:endParaRPr/>
          </a:p>
          <a:p>
            <a:pPr marL="0" lvl="0" indent="0" algn="l" rtl="0">
              <a:spcBef>
                <a:spcPts val="1600"/>
              </a:spcBef>
              <a:spcAft>
                <a:spcPts val="0"/>
              </a:spcAft>
              <a:buNone/>
            </a:pPr>
            <a:r>
              <a:rPr lang="en" u="sng">
                <a:solidFill>
                  <a:schemeClr val="hlink"/>
                </a:solidFill>
                <a:highlight>
                  <a:srgbClr val="FFFFFF"/>
                </a:highlight>
                <a:hlinkClick r:id="rId5"/>
              </a:rPr>
              <a:t>Feeling Stressed or Anxious About the COVID-19 Pandemic?</a:t>
            </a:r>
            <a:endParaRPr sz="1200" u="sng">
              <a:solidFill>
                <a:srgbClr val="CC4125"/>
              </a:solidFill>
            </a:endParaRPr>
          </a:p>
          <a:p>
            <a:pPr marL="0" lvl="0" indent="0" algn="l" rtl="0">
              <a:spcBef>
                <a:spcPts val="1600"/>
              </a:spcBef>
              <a:spcAft>
                <a:spcPts val="0"/>
              </a:spcAft>
              <a:buNone/>
            </a:pPr>
            <a:r>
              <a:rPr lang="en" u="sng">
                <a:solidFill>
                  <a:schemeClr val="hlink"/>
                </a:solidFill>
                <a:hlinkClick r:id="rId6"/>
              </a:rPr>
              <a:t>Paper Tiger's Movie Trailer</a:t>
            </a:r>
            <a:endParaRPr u="sng">
              <a:solidFill>
                <a:srgbClr val="CC4125"/>
              </a:solidFill>
            </a:endParaRPr>
          </a:p>
          <a:p>
            <a:pPr marL="0" lvl="0" indent="0" algn="l" rtl="0">
              <a:spcBef>
                <a:spcPts val="1600"/>
              </a:spcBef>
              <a:spcAft>
                <a:spcPts val="0"/>
              </a:spcAft>
              <a:buNone/>
            </a:pPr>
            <a:r>
              <a:rPr lang="en" u="sng">
                <a:solidFill>
                  <a:schemeClr val="hlink"/>
                </a:solidFill>
                <a:hlinkClick r:id="rId7"/>
              </a:rPr>
              <a:t>Read: a framework for understanding poverty, A Cognitive Approach</a:t>
            </a:r>
            <a:endParaRPr u="sng">
              <a:solidFill>
                <a:srgbClr val="CC4125"/>
              </a:solidFill>
            </a:endParaRPr>
          </a:p>
          <a:p>
            <a:pPr marL="0" lvl="0" indent="0" algn="l" rtl="0">
              <a:spcBef>
                <a:spcPts val="1600"/>
              </a:spcBef>
              <a:spcAft>
                <a:spcPts val="0"/>
              </a:spcAft>
              <a:buNone/>
            </a:pPr>
            <a:r>
              <a:rPr lang="en" u="sng">
                <a:solidFill>
                  <a:schemeClr val="hlink"/>
                </a:solidFill>
                <a:hlinkClick r:id="rId8"/>
              </a:rPr>
              <a:t>Read: Man's Search for Meaning</a:t>
            </a:r>
            <a:endParaRPr u="sng">
              <a:solidFill>
                <a:srgbClr val="CC4125"/>
              </a:solidFill>
            </a:endParaRPr>
          </a:p>
          <a:p>
            <a:pPr marL="0" lvl="0" indent="0" algn="l" rtl="0">
              <a:spcBef>
                <a:spcPts val="1600"/>
              </a:spcBef>
              <a:spcAft>
                <a:spcPts val="0"/>
              </a:spcAft>
              <a:buNone/>
            </a:pPr>
            <a:r>
              <a:rPr lang="en" u="sng">
                <a:solidFill>
                  <a:schemeClr val="hlink"/>
                </a:solidFill>
                <a:hlinkClick r:id="rId9"/>
              </a:rPr>
              <a:t>Read: The Master and his Emissary; The Divided Brain and the Making of the Western World</a:t>
            </a:r>
            <a:endParaRPr u="sng">
              <a:solidFill>
                <a:srgbClr val="CC4125"/>
              </a:solidFill>
            </a:endParaRPr>
          </a:p>
          <a:p>
            <a:pPr marL="0" lvl="0" indent="0" algn="l" rtl="0">
              <a:spcBef>
                <a:spcPts val="1600"/>
              </a:spcBef>
              <a:spcAft>
                <a:spcPts val="1600"/>
              </a:spcAft>
              <a:buNone/>
            </a:pPr>
            <a:endParaRPr u="sng">
              <a:solidFill>
                <a:srgbClr val="CC4125"/>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311700" y="215000"/>
            <a:ext cx="6154800" cy="10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Questions? Need Support? Contact</a:t>
            </a:r>
            <a:endParaRPr sz="3000"/>
          </a:p>
        </p:txBody>
      </p:sp>
      <p:sp>
        <p:nvSpPr>
          <p:cNvPr id="160" name="Google Shape;160;p29"/>
          <p:cNvSpPr txBox="1"/>
          <p:nvPr/>
        </p:nvSpPr>
        <p:spPr>
          <a:xfrm>
            <a:off x="503575" y="1722775"/>
            <a:ext cx="4821900" cy="25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Kailua High Counseling </a:t>
            </a:r>
            <a:endParaRPr sz="2600"/>
          </a:p>
          <a:p>
            <a:pPr marL="0" lvl="0" indent="0" algn="l" rtl="0">
              <a:spcBef>
                <a:spcPts val="0"/>
              </a:spcBef>
              <a:spcAft>
                <a:spcPts val="0"/>
              </a:spcAft>
              <a:buNone/>
            </a:pPr>
            <a:r>
              <a:rPr lang="en" sz="2600"/>
              <a:t>Center 266-7900 ext 2239</a:t>
            </a:r>
            <a:endParaRPr sz="2600"/>
          </a:p>
          <a:p>
            <a:pPr marL="0" lvl="0" indent="0" algn="l" rtl="0">
              <a:spcBef>
                <a:spcPts val="0"/>
              </a:spcBef>
              <a:spcAft>
                <a:spcPts val="0"/>
              </a:spcAft>
              <a:buNone/>
            </a:pPr>
            <a:r>
              <a:rPr lang="en" sz="2600" u="sng">
                <a:solidFill>
                  <a:schemeClr val="hlink"/>
                </a:solidFill>
                <a:hlinkClick r:id="rId3"/>
              </a:rPr>
              <a:t>shelly.andrews@k12.hi.us</a:t>
            </a:r>
            <a:endParaRPr sz="2600"/>
          </a:p>
          <a:p>
            <a:pPr marL="0" lvl="0" indent="0" algn="l" rtl="0">
              <a:spcBef>
                <a:spcPts val="0"/>
              </a:spcBef>
              <a:spcAft>
                <a:spcPts val="0"/>
              </a:spcAft>
              <a:buNone/>
            </a:pPr>
            <a:r>
              <a:rPr lang="en" sz="2600"/>
              <a:t>eldon.kohatsu@k12.hi.us</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rgbClr val="FFFFFF"/>
                </a:solidFill>
                <a:hlinkClick r:id="rId3"/>
              </a:rPr>
              <a:t>What is Trauma? Does it effect our brains?</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Introductions</a:t>
            </a:r>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 Andrews</a:t>
            </a:r>
            <a:endParaRPr/>
          </a:p>
          <a:p>
            <a:pPr marL="0" lvl="0" indent="0" algn="l" rtl="0">
              <a:spcBef>
                <a:spcPts val="1600"/>
              </a:spcBef>
              <a:spcAft>
                <a:spcPts val="0"/>
              </a:spcAft>
              <a:buNone/>
            </a:pPr>
            <a:r>
              <a:rPr lang="en"/>
              <a:t>School Counselor for 20 years 17 years at Kailua High School as a 504/High Risk Counselor. 3 years working at Institute of Human Services and 2 years volunteering at The Access Line. Mother of two teenagers, married for 18 years and live in Kaneohe. Originally from Kauai lived through 2 hurricanes including Hurricane Iniki.</a:t>
            </a:r>
            <a:endParaRPr/>
          </a:p>
          <a:p>
            <a:pPr marL="0" lvl="0" indent="0" algn="l" rtl="0">
              <a:spcBef>
                <a:spcPts val="16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Introductions</a:t>
            </a:r>
            <a:endParaRPr/>
          </a:p>
        </p:txBody>
      </p:sp>
      <p:sp>
        <p:nvSpPr>
          <p:cNvPr id="77" name="Google Shape;7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Eldon Kohatsu</a:t>
            </a:r>
            <a:endParaRPr/>
          </a:p>
          <a:p>
            <a:pPr marL="0" lvl="0" indent="0" algn="l" rtl="0">
              <a:spcBef>
                <a:spcPts val="1600"/>
              </a:spcBef>
              <a:spcAft>
                <a:spcPts val="1600"/>
              </a:spcAft>
              <a:buNone/>
            </a:pPr>
            <a:r>
              <a:rPr lang="en"/>
              <a:t>Employed at Kailua High for the past 20 years.  6th year as School Counselor and previous 14 years with Safety and Security.  Former coach for football and currently one of two Assistant Athletic Director working with Ramona Takahashi the past 12 years.   Both my wife and I are Kailua High School Alumni and have 9 adult children and 18 grandchildren.  I reside in the community of Waimanalo and have been working and mentoring youth with a non-profit program called Ku A’e Hou the past 20 years.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509550" y="112022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rgbClr val="FFFFFF"/>
                </a:solidFill>
                <a:hlinkClick r:id="rId3"/>
              </a:rPr>
              <a:t>What is ACES?</a:t>
            </a:r>
            <a:endParaRPr>
              <a:solidFill>
                <a:srgbClr val="FFFFFF"/>
              </a:solidFill>
            </a:endParaRPr>
          </a:p>
        </p:txBody>
      </p:sp>
      <p:sp>
        <p:nvSpPr>
          <p:cNvPr id="83" name="Google Shape;83;p17"/>
          <p:cNvSpPr txBox="1"/>
          <p:nvPr/>
        </p:nvSpPr>
        <p:spPr>
          <a:xfrm>
            <a:off x="1591500" y="2918425"/>
            <a:ext cx="5961000" cy="6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FFFFFF"/>
                </a:solidFill>
                <a:latin typeface="Georgia"/>
                <a:ea typeface="Georgia"/>
                <a:cs typeface="Georgia"/>
                <a:sym typeface="Georgia"/>
              </a:rPr>
              <a:t>Adverse Childhood Experiences</a:t>
            </a:r>
            <a:endParaRPr sz="2200" b="1">
              <a:solidFill>
                <a:srgbClr val="FFFFFF"/>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Reflection</a:t>
            </a:r>
            <a:endParaRPr/>
          </a:p>
          <a:p>
            <a:pPr marL="0" lvl="0" indent="0" algn="ctr" rtl="0">
              <a:spcBef>
                <a:spcPts val="0"/>
              </a:spcBef>
              <a:spcAft>
                <a:spcPts val="0"/>
              </a:spcAft>
              <a:buNone/>
            </a:pPr>
            <a:r>
              <a:rPr lang="en"/>
              <a:t>What Stood Out to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rgbClr val="FFFFFF"/>
                </a:solidFill>
                <a:hlinkClick r:id="rId3"/>
              </a:rPr>
              <a:t>Preventing Adverse Childhood Experiences</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Over exposure to stress can cause</a:t>
            </a:r>
            <a:endParaRPr/>
          </a:p>
        </p:txBody>
      </p:sp>
      <p:sp>
        <p:nvSpPr>
          <p:cNvPr id="99" name="Google Shape;99;p2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Anxiety</a:t>
            </a:r>
            <a:endParaRPr/>
          </a:p>
          <a:p>
            <a:pPr marL="0" lvl="0" indent="0" algn="l" rtl="0">
              <a:spcBef>
                <a:spcPts val="1600"/>
              </a:spcBef>
              <a:spcAft>
                <a:spcPts val="0"/>
              </a:spcAft>
              <a:buNone/>
            </a:pPr>
            <a:r>
              <a:rPr lang="en"/>
              <a:t>Depression</a:t>
            </a:r>
            <a:endParaRPr/>
          </a:p>
          <a:p>
            <a:pPr marL="0" lvl="0" indent="0" algn="l" rtl="0">
              <a:spcBef>
                <a:spcPts val="1600"/>
              </a:spcBef>
              <a:spcAft>
                <a:spcPts val="0"/>
              </a:spcAft>
              <a:buNone/>
            </a:pPr>
            <a:r>
              <a:rPr lang="en"/>
              <a:t>Digestive Problems </a:t>
            </a:r>
            <a:endParaRPr/>
          </a:p>
          <a:p>
            <a:pPr marL="0" lvl="0" indent="0" algn="l" rtl="0">
              <a:spcBef>
                <a:spcPts val="1600"/>
              </a:spcBef>
              <a:spcAft>
                <a:spcPts val="0"/>
              </a:spcAft>
              <a:buNone/>
            </a:pPr>
            <a:r>
              <a:rPr lang="en"/>
              <a:t>Headaches</a:t>
            </a:r>
            <a:endParaRPr/>
          </a:p>
          <a:p>
            <a:pPr marL="0" lvl="0" indent="0" algn="l" rtl="0">
              <a:spcBef>
                <a:spcPts val="1600"/>
              </a:spcBef>
              <a:spcAft>
                <a:spcPts val="0"/>
              </a:spcAft>
              <a:buNone/>
            </a:pPr>
            <a:r>
              <a:rPr lang="en"/>
              <a:t>Heart Disease</a:t>
            </a:r>
            <a:endParaRPr/>
          </a:p>
          <a:p>
            <a:pPr marL="0" lvl="0" indent="0" algn="l" rtl="0">
              <a:spcBef>
                <a:spcPts val="1600"/>
              </a:spcBef>
              <a:spcAft>
                <a:spcPts val="0"/>
              </a:spcAft>
              <a:buNone/>
            </a:pPr>
            <a:r>
              <a:rPr lang="en"/>
              <a:t>Sleeping Problems</a:t>
            </a:r>
            <a:endParaRPr/>
          </a:p>
          <a:p>
            <a:pPr marL="0" lvl="0" indent="0" algn="l" rtl="0">
              <a:spcBef>
                <a:spcPts val="1600"/>
              </a:spcBef>
              <a:spcAft>
                <a:spcPts val="0"/>
              </a:spcAft>
              <a:buNone/>
            </a:pPr>
            <a:r>
              <a:rPr lang="en"/>
              <a:t>Weight Gain</a:t>
            </a:r>
            <a:endParaRPr/>
          </a:p>
          <a:p>
            <a:pPr marL="0" lvl="0" indent="0" algn="l" rtl="0">
              <a:spcBef>
                <a:spcPts val="1600"/>
              </a:spcBef>
              <a:spcAft>
                <a:spcPts val="1600"/>
              </a:spcAft>
              <a:buNone/>
            </a:pPr>
            <a:r>
              <a:rPr lang="en"/>
              <a:t>Memory &amp; Concentration Impairment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Eldon’s Story</a:t>
            </a:r>
            <a:endParaRPr/>
          </a:p>
        </p:txBody>
      </p:sp>
      <p:sp>
        <p:nvSpPr>
          <p:cNvPr id="105" name="Google Shape;105;p21"/>
          <p:cNvSpPr txBox="1">
            <a:spLocks noGrp="1"/>
          </p:cNvSpPr>
          <p:nvPr>
            <p:ph type="body" idx="2"/>
          </p:nvPr>
        </p:nvSpPr>
        <p:spPr>
          <a:xfrm>
            <a:off x="4643105" y="638823"/>
            <a:ext cx="38370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4300" dirty="0"/>
              <a:t>Shelly’s Story</a:t>
            </a:r>
            <a:endParaRPr sz="4300" dirty="0"/>
          </a:p>
        </p:txBody>
      </p:sp>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434</Words>
  <Application>Microsoft Macintosh PowerPoint</Application>
  <PresentationFormat>On-screen Show (16:9)</PresentationFormat>
  <Paragraphs>52</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Lato</vt:lpstr>
      <vt:lpstr>Playfair Display</vt:lpstr>
      <vt:lpstr>Arial</vt:lpstr>
      <vt:lpstr>Merriweather</vt:lpstr>
      <vt:lpstr>Georgia</vt:lpstr>
      <vt:lpstr>Times New Roman</vt:lpstr>
      <vt:lpstr>Coral</vt:lpstr>
      <vt:lpstr>Trauma Informed Schools</vt:lpstr>
      <vt:lpstr>What is Trauma? Does it effect our brains?</vt:lpstr>
      <vt:lpstr>Introductions</vt:lpstr>
      <vt:lpstr>Introductions</vt:lpstr>
      <vt:lpstr>What is ACES?</vt:lpstr>
      <vt:lpstr>Reflection What Stood Out to You?</vt:lpstr>
      <vt:lpstr>Preventing Adverse Childhood Experiences</vt:lpstr>
      <vt:lpstr>Over exposure to stress can cause</vt:lpstr>
      <vt:lpstr>Eldon’s Story</vt:lpstr>
      <vt:lpstr>PowerPoint Presentation</vt:lpstr>
      <vt:lpstr>PowerPoint Presentation</vt:lpstr>
      <vt:lpstr>PowerPoint Presentation</vt:lpstr>
      <vt:lpstr>PowerPoint Presentation</vt:lpstr>
      <vt:lpstr>PowerPoint Presentation</vt:lpstr>
      <vt:lpstr>Resources</vt:lpstr>
      <vt:lpstr>More Great Resources</vt:lpstr>
      <vt:lpstr>Questions? Need Support?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Informed Schools</dc:title>
  <cp:lastModifiedBy>Microsoft Office User</cp:lastModifiedBy>
  <cp:revision>1</cp:revision>
  <dcterms:modified xsi:type="dcterms:W3CDTF">2020-08-07T00:41:45Z</dcterms:modified>
</cp:coreProperties>
</file>